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"/>
  </p:notesMasterIdLst>
  <p:sldIdLst>
    <p:sldId id="299" r:id="rId2"/>
    <p:sldId id="258" r:id="rId3"/>
    <p:sldId id="257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9" autoAdjust="0"/>
    <p:restoredTop sz="95363" autoAdjust="0"/>
  </p:normalViewPr>
  <p:slideViewPr>
    <p:cSldViewPr snapToGrid="0">
      <p:cViewPr varScale="1">
        <p:scale>
          <a:sx n="101" d="100"/>
          <a:sy n="101" d="100"/>
        </p:scale>
        <p:origin x="97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0CFA7-4205-404A-8272-4DC719DAF9FF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81EC7-C0B6-424D-9FFF-626E09E2DB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54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581EC7-C0B6-424D-9FFF-626E09E2DB8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37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8133-9054-4F5B-B0A2-3AA4D3EECA61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0247" y="6492875"/>
            <a:ext cx="561753" cy="365125"/>
          </a:xfrm>
        </p:spPr>
        <p:txBody>
          <a:bodyPr anchor="b"/>
          <a:lstStyle>
            <a:lvl1pPr>
              <a:lnSpc>
                <a:spcPts val="1600"/>
              </a:lnSpc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C03FAED-EEA5-41A4-A2FB-D2DF618836D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391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52CD-88F7-46B8-9C8A-EF6718A6A1EE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630247" y="6492875"/>
            <a:ext cx="561753" cy="365125"/>
          </a:xfrm>
        </p:spPr>
        <p:txBody>
          <a:bodyPr anchor="b"/>
          <a:lstStyle>
            <a:lvl1pPr>
              <a:lnSpc>
                <a:spcPts val="1600"/>
              </a:lnSpc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C03FAED-EEA5-41A4-A2FB-D2DF618836D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232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4C8C2-AA9F-4F37-B94A-0BD5917481F4}" type="datetime1">
              <a:rPr kumimoji="1" lang="ja-JP" altLang="en-US" smtClean="0"/>
              <a:t>2024/5/31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3FAED-EEA5-41A4-A2FB-D2DF61883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5434A1-1FE3-8ACA-D115-2F5AF72BA2CB}"/>
              </a:ext>
            </a:extLst>
          </p:cNvPr>
          <p:cNvSpPr/>
          <p:nvPr userDrawn="1"/>
        </p:nvSpPr>
        <p:spPr>
          <a:xfrm>
            <a:off x="-10885" y="6673112"/>
            <a:ext cx="3716612" cy="18489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2024</a:t>
            </a:r>
            <a:r>
              <a:rPr lang="en-US" altLang="ja-JP" sz="800" b="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Okayama Univ.</a:t>
            </a:r>
            <a: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All Rights Reserved</a:t>
            </a:r>
            <a:endParaRPr kumimoji="1" lang="ja-JP" altLang="en-US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3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3" r:id="rId2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>
            <a:extLst>
              <a:ext uri="{FF2B5EF4-FFF2-40B4-BE49-F238E27FC236}">
                <a16:creationId xmlns:a16="http://schemas.microsoft.com/office/drawing/2014/main" id="{197E1C28-9A10-4601-91E4-B8807B2C706D}"/>
              </a:ext>
            </a:extLst>
          </p:cNvPr>
          <p:cNvSpPr txBox="1">
            <a:spLocks/>
          </p:cNvSpPr>
          <p:nvPr/>
        </p:nvSpPr>
        <p:spPr>
          <a:xfrm>
            <a:off x="517488" y="1088492"/>
            <a:ext cx="540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研究開発の概要</a:t>
            </a: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)】</a:t>
            </a:r>
          </a:p>
          <a:p>
            <a:pPr marL="182558" indent="-90486" algn="just">
              <a:lnSpc>
                <a:spcPts val="1400"/>
              </a:lnSpc>
              <a:spcBef>
                <a:spcPts val="0"/>
              </a:spcBef>
              <a:buFont typeface="Wingdings" panose="05000000000000000000" pitchFamily="2" charset="2"/>
              <a:buChar char="u"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・・・・。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58" indent="-90486" algn="just">
              <a:lnSpc>
                <a:spcPts val="1400"/>
              </a:lnSpc>
              <a:spcBef>
                <a:spcPts val="0"/>
              </a:spcBef>
              <a:buFont typeface="Wingdings" panose="05000000000000000000" pitchFamily="2" charset="2"/>
              <a:buChar char="u"/>
            </a:pP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58" indent="-90486" algn="just">
              <a:lnSpc>
                <a:spcPts val="1400"/>
              </a:lnSpc>
              <a:spcBef>
                <a:spcPts val="400"/>
              </a:spcBef>
              <a:buFont typeface="Wingdings" panose="05000000000000000000" pitchFamily="2" charset="2"/>
              <a:buChar char="u"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・・・・。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58" indent="-90486" algn="just">
              <a:lnSpc>
                <a:spcPts val="1400"/>
              </a:lnSpc>
              <a:spcBef>
                <a:spcPts val="400"/>
              </a:spcBef>
              <a:buFont typeface="Wingdings" panose="05000000000000000000" pitchFamily="2" charset="2"/>
              <a:buChar char="u"/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58" indent="-90486" algn="just">
              <a:lnSpc>
                <a:spcPts val="1400"/>
              </a:lnSpc>
              <a:spcBef>
                <a:spcPts val="400"/>
              </a:spcBef>
              <a:buFont typeface="Wingdings" panose="05000000000000000000" pitchFamily="2" charset="2"/>
              <a:buChar char="u"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・・・・。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DA0AA4-3732-4185-862D-4DEDC0487A10}"/>
              </a:ext>
            </a:extLst>
          </p:cNvPr>
          <p:cNvSpPr txBox="1"/>
          <p:nvPr/>
        </p:nvSpPr>
        <p:spPr>
          <a:xfrm>
            <a:off x="2151282" y="6315440"/>
            <a:ext cx="7889985" cy="2975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（まとめ）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74512" y="1088492"/>
            <a:ext cx="540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FF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1400"/>
              </a:lnSpc>
              <a:spcBef>
                <a:spcPts val="600"/>
              </a:spcBef>
            </a:pP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研究開発の背景</a:t>
            </a: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93660" indent="82549" algn="just">
              <a:lnSpc>
                <a:spcPts val="14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これまでの研究で･･･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3660" indent="82549" algn="just">
              <a:lnSpc>
                <a:spcPts val="1400"/>
              </a:lnSpc>
            </a:pPr>
            <a:endParaRPr lang="en-US" altLang="ja-JP" sz="1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lang="en-US" altLang="ja-JP" sz="1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研究開発の目標</a:t>
            </a:r>
            <a:r>
              <a:rPr lang="en-US" altLang="ja-JP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82558">
              <a:lnSpc>
                <a:spcPts val="14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本研究を通じ･･･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E0CB8E19-27B1-B6CC-2B1F-AA373FF31F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1790" y="155575"/>
            <a:ext cx="11525250" cy="815975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 ２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研究開発概念図</a:t>
            </a:r>
            <a:br>
              <a:rPr lang="en-US" altLang="ja-JP" sz="1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・研究開発代表者：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氏名･所属機関・部署・役職</a:t>
            </a:r>
            <a:b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・研究開発課題名：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●●●●●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F266D6-2CFB-5D2D-763F-A41ABBBD6FF0}"/>
              </a:ext>
            </a:extLst>
          </p:cNvPr>
          <p:cNvSpPr txBox="1"/>
          <p:nvPr/>
        </p:nvSpPr>
        <p:spPr>
          <a:xfrm>
            <a:off x="151257" y="2799593"/>
            <a:ext cx="2500503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技術･これまでの結果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35">
            <a:extLst>
              <a:ext uri="{FF2B5EF4-FFF2-40B4-BE49-F238E27FC236}">
                <a16:creationId xmlns:a16="http://schemas.microsoft.com/office/drawing/2014/main" id="{2150F094-C29E-BDEA-6045-C882BF359C7C}"/>
              </a:ext>
            </a:extLst>
          </p:cNvPr>
          <p:cNvSpPr txBox="1"/>
          <p:nvPr/>
        </p:nvSpPr>
        <p:spPr>
          <a:xfrm>
            <a:off x="8974512" y="4329509"/>
            <a:ext cx="3057673" cy="183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  <a:spcBef>
                <a:spcPts val="600"/>
              </a:spcBef>
            </a:pP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Instruction</a:t>
            </a: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en-US" altLang="zh-TW" sz="1400" b="1" kern="12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シーズの内容、研究コンセプト、有効性等を示す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示唆するデータ、開発品について図表等を利用して解りやすくまとめて下さい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A4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枚で形式は自由ですが、できる限り項目部分は記載して下さい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タイトル部分はそのままお使い下さい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提出に当たっては、この部分は削除下さい</a:t>
            </a:r>
            <a:r>
              <a:rPr lang="en-US" sz="14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sz="14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B1928F-DFFA-10B1-15F7-C49CC8F0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FAED-EEA5-41A4-A2FB-D2DF618836D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9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F31D8-0879-4816-7546-3E022212055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72110" y="155575"/>
            <a:ext cx="11525250" cy="815975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実施体制図</a:t>
            </a:r>
            <a:br>
              <a:rPr lang="en-US" altLang="ja-JP" sz="1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・研究開発代表者：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氏名･所属機関・部署・役職</a:t>
            </a:r>
            <a:br>
              <a:rPr lang="en-US" altLang="ja-JP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・研究開発課題名：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●●●●●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9E5D41D-9C0C-97A6-C89E-EC84703B3EB3}"/>
              </a:ext>
            </a:extLst>
          </p:cNvPr>
          <p:cNvGrpSpPr/>
          <p:nvPr/>
        </p:nvGrpSpPr>
        <p:grpSpPr>
          <a:xfrm>
            <a:off x="9485715" y="1210192"/>
            <a:ext cx="2543725" cy="1677670"/>
            <a:chOff x="9495875" y="1121534"/>
            <a:chExt cx="2543725" cy="1677670"/>
          </a:xfrm>
        </p:grpSpPr>
        <p:sp>
          <p:nvSpPr>
            <p:cNvPr id="3" name="テキスト ボックス 35">
              <a:extLst>
                <a:ext uri="{FF2B5EF4-FFF2-40B4-BE49-F238E27FC236}">
                  <a16:creationId xmlns:a16="http://schemas.microsoft.com/office/drawing/2014/main" id="{360155F5-A3B1-60AB-2DA6-F6163B850D56}"/>
                </a:ext>
              </a:extLst>
            </p:cNvPr>
            <p:cNvSpPr txBox="1"/>
            <p:nvPr/>
          </p:nvSpPr>
          <p:spPr>
            <a:xfrm>
              <a:off x="9495875" y="1121534"/>
              <a:ext cx="2543725" cy="167767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noAutofit/>
            </a:bodyPr>
            <a:lstStyle/>
            <a:p>
              <a:pPr algn="just">
                <a:lnSpc>
                  <a:spcPts val="2000"/>
                </a:lnSpc>
              </a:pPr>
              <a:r>
                <a:rPr lang="zh-TW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【体制図記載例】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2000"/>
                </a:lnSpc>
              </a:pPr>
              <a:r>
                <a:rPr lang="zh-TW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角丸四角形：大学等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2000"/>
                </a:lnSpc>
              </a:pPr>
              <a:r>
                <a:rPr lang="zh-TW" sz="1050" kern="0" spc="157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楕円</a:t>
              </a:r>
              <a:r>
                <a:rPr lang="zh-TW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：</a:t>
              </a:r>
              <a:r>
                <a:rPr lang="zh-TW" sz="1050" kern="0" spc="52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企業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2000"/>
                </a:lnSpc>
              </a:pPr>
              <a:r>
                <a:rPr lang="zh-TW" sz="1050" kern="0" spc="52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長方形</a:t>
              </a:r>
              <a:r>
                <a:rPr lang="zh-TW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：</a:t>
              </a:r>
              <a:r>
                <a:rPr lang="en-US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AMED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800"/>
                </a:lnSpc>
              </a:pPr>
              <a:r>
                <a:rPr lang="zh-TW" sz="1050" kern="0" spc="17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点線矢印</a:t>
              </a:r>
              <a:r>
                <a:rPr lang="zh-TW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：</a:t>
              </a:r>
              <a:r>
                <a:rPr lang="zh-TW" sz="1050" kern="0" spc="52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契約</a:t>
              </a:r>
              <a:r>
                <a:rPr lang="zh-TW" sz="1050" kern="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400"/>
                </a:lnSpc>
              </a:pPr>
              <a:r>
                <a:rPr lang="ja-JP" sz="1050" kern="12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二重矢印線：</a:t>
              </a:r>
              <a:r>
                <a:rPr lang="ja-JP" sz="1050" kern="0" spc="5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試料・情報等のやり取り、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809625" algn="just">
                <a:lnSpc>
                  <a:spcPts val="1400"/>
                </a:lnSpc>
              </a:pPr>
              <a:r>
                <a:rPr lang="ja-JP" sz="1050" kern="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分担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909320" algn="just">
                <a:lnSpc>
                  <a:spcPts val="1400"/>
                </a:lnSpc>
              </a:pPr>
              <a:r>
                <a:rPr lang="en-US" sz="1050" kern="100" dirty="0">
                  <a:solidFill>
                    <a:srgbClr val="4F81BD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id="{A52589E7-57A9-6E12-8976-6AB82CC73E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52870" y="2672204"/>
              <a:ext cx="866775" cy="0"/>
            </a:xfrm>
            <a:prstGeom prst="straightConnector1">
              <a:avLst/>
            </a:prstGeom>
            <a:ln w="53975" cmpd="dbl">
              <a:solidFill>
                <a:schemeClr val="tx1"/>
              </a:solidFill>
              <a:tailEnd type="triangle" w="sm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6D73C4F-A6FC-C00A-8B0C-636C4B395037}"/>
                </a:ext>
              </a:extLst>
            </p:cNvPr>
            <p:cNvSpPr/>
            <p:nvPr/>
          </p:nvSpPr>
          <p:spPr>
            <a:xfrm>
              <a:off x="10917640" y="2007994"/>
              <a:ext cx="695325" cy="171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077BD52-9011-8B70-57E7-BCE20288EB7D}"/>
                </a:ext>
              </a:extLst>
            </p:cNvPr>
            <p:cNvSpPr/>
            <p:nvPr/>
          </p:nvSpPr>
          <p:spPr>
            <a:xfrm>
              <a:off x="10957010" y="1474594"/>
              <a:ext cx="676275" cy="17145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E74122DC-7B1A-8780-9D65-BD1D3ECA69C1}"/>
                </a:ext>
              </a:extLst>
            </p:cNvPr>
            <p:cNvSpPr/>
            <p:nvPr/>
          </p:nvSpPr>
          <p:spPr>
            <a:xfrm>
              <a:off x="10976060" y="1741294"/>
              <a:ext cx="628650" cy="1714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B1BC7156-0A59-8373-D3B5-B1B495235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4002" y="2259454"/>
              <a:ext cx="542290" cy="8509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テキスト ボックス 35">
            <a:extLst>
              <a:ext uri="{FF2B5EF4-FFF2-40B4-BE49-F238E27FC236}">
                <a16:creationId xmlns:a16="http://schemas.microsoft.com/office/drawing/2014/main" id="{253489F3-3ABB-E0B3-45B6-4299C5168768}"/>
              </a:ext>
            </a:extLst>
          </p:cNvPr>
          <p:cNvSpPr txBox="1"/>
          <p:nvPr/>
        </p:nvSpPr>
        <p:spPr>
          <a:xfrm>
            <a:off x="8556434" y="4209835"/>
            <a:ext cx="3554286" cy="2169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  <a:spcBef>
                <a:spcPts val="600"/>
              </a:spcBef>
            </a:pP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Instruction</a:t>
            </a: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en-US" altLang="zh-TW" sz="1400" b="1" kern="12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記載例に従ってご作成下さい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タイトル部分はそのままお使い下さい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各機関・企業、各担当者の役割が分かるように記載して下さい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実用化担当者は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シーズ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F/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シーズ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F#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では必須です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橋渡し拠点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PM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が未定の場合、所属等を未定としてください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提出に当たっては、この部分は削除下さい</a:t>
            </a:r>
            <a:r>
              <a:rPr lang="en-US" sz="14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sz="14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07EE87-F069-ED1E-3D46-8FCCB90E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FAED-EEA5-41A4-A2FB-D2DF618836D5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4BC39064-DAC7-51C7-046A-29FA7E29F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129" y="1045118"/>
            <a:ext cx="6928206" cy="565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36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B8C16-4AAE-4EC6-ABA6-5C17DC9A2EB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1790" y="155575"/>
            <a:ext cx="11525250" cy="815975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 ４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実用化までのロードマップ</a:t>
            </a:r>
            <a:br>
              <a:rPr lang="en-US" altLang="ja-JP" sz="1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・研究開発代表者：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氏名･所属機関・部署・役職</a:t>
            </a:r>
            <a:b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・研究開発課題名：</a:t>
            </a:r>
            <a:r>
              <a:rPr lang="ja-JP" altLang="en-US" sz="18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●●●●●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BA381DD5-295B-4F8D-ADFC-49C3E7650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35275"/>
              </p:ext>
            </p:extLst>
          </p:nvPr>
        </p:nvGraphicFramePr>
        <p:xfrm>
          <a:off x="923365" y="1275386"/>
          <a:ext cx="10253283" cy="499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871">
                  <a:extLst>
                    <a:ext uri="{9D8B030D-6E8A-4147-A177-3AD203B41FA5}">
                      <a16:colId xmlns:a16="http://schemas.microsoft.com/office/drawing/2014/main" val="3941236745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1331855291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2924274672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2484047420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2022442111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3007450710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2511520140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3885755081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3568492641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3820606929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105045535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97427108"/>
                    </a:ext>
                  </a:extLst>
                </a:gridCol>
                <a:gridCol w="641451">
                  <a:extLst>
                    <a:ext uri="{9D8B030D-6E8A-4147-A177-3AD203B41FA5}">
                      <a16:colId xmlns:a16="http://schemas.microsoft.com/office/drawing/2014/main" val="2404236345"/>
                    </a:ext>
                  </a:extLst>
                </a:gridCol>
              </a:tblGrid>
              <a:tr h="4701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研究開発項目／年度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2024</a:t>
                      </a: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2027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2028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2029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2031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2032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2033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2034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0000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endParaRPr kumimoji="1" lang="ja-JP" altLang="en-US" sz="1200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892667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69240" indent="-27051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研究開発計画（等）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シーズ</a:t>
                      </a:r>
                      <a:r>
                        <a:rPr kumimoji="1" lang="en-US" altLang="ja-JP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シーズ</a:t>
                      </a:r>
                      <a:r>
                        <a:rPr kumimoji="1" lang="en-US" altLang="ja-JP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02957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05105" marR="0" lvl="0" indent="-20637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非臨床試験</a:t>
                      </a:r>
                      <a:endParaRPr lang="en-US" alt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81484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205105" indent="-206375" algn="just"/>
                      <a:endParaRPr lang="en-US" alt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05105" indent="-206375" algn="just"/>
                      <a:r>
                        <a:rPr lang="en-US" altLang="ja-JP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CMC</a:t>
                      </a:r>
                    </a:p>
                    <a:p>
                      <a:pPr marL="205105" indent="-206375" algn="just"/>
                      <a:endParaRPr 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10607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05105" indent="-20637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治験</a:t>
                      </a:r>
                      <a:endParaRPr 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30683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05105" marR="0" lvl="0" indent="-20637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その他（ライセンスアウトとか）</a:t>
                      </a:r>
                      <a:endParaRPr 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68967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05105" marR="0" lvl="0" indent="-20637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薬事対応</a:t>
                      </a:r>
                      <a:endParaRPr 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1364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205105" indent="-20637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NDA(</a:t>
                      </a: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☆</a:t>
                      </a:r>
                      <a:r>
                        <a:rPr lang="en-US" altLang="ja-JP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)/Approval(</a:t>
                      </a:r>
                      <a:r>
                        <a:rPr lang="ja-JP" altLang="en-US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★</a:t>
                      </a:r>
                      <a:r>
                        <a:rPr lang="en-US" altLang="ja-JP" sz="15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500" b="1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★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3159501"/>
                  </a:ext>
                </a:extLst>
              </a:tr>
            </a:tbl>
          </a:graphicData>
        </a:graphic>
      </p:graphicFrame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0526751-53F6-4ED8-B090-16F9A302CCED}"/>
              </a:ext>
            </a:extLst>
          </p:cNvPr>
          <p:cNvCxnSpPr>
            <a:cxnSpLocks/>
          </p:cNvCxnSpPr>
          <p:nvPr/>
        </p:nvCxnSpPr>
        <p:spPr>
          <a:xfrm>
            <a:off x="4814837" y="4995188"/>
            <a:ext cx="1087328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6F51454-DEE5-4D33-A940-A4C845239DA7}"/>
              </a:ext>
            </a:extLst>
          </p:cNvPr>
          <p:cNvCxnSpPr>
            <a:cxnSpLocks/>
          </p:cNvCxnSpPr>
          <p:nvPr/>
        </p:nvCxnSpPr>
        <p:spPr>
          <a:xfrm>
            <a:off x="6315423" y="5182225"/>
            <a:ext cx="2720183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1339F8A-09FB-4D67-8F93-A4B725343C6A}"/>
              </a:ext>
            </a:extLst>
          </p:cNvPr>
          <p:cNvCxnSpPr>
            <a:cxnSpLocks/>
          </p:cNvCxnSpPr>
          <p:nvPr/>
        </p:nvCxnSpPr>
        <p:spPr>
          <a:xfrm flipV="1">
            <a:off x="6168541" y="4011630"/>
            <a:ext cx="1648435" cy="266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FB9AB1B-0D59-4272-93DF-1DE784232059}"/>
              </a:ext>
            </a:extLst>
          </p:cNvPr>
          <p:cNvCxnSpPr>
            <a:cxnSpLocks/>
          </p:cNvCxnSpPr>
          <p:nvPr/>
        </p:nvCxnSpPr>
        <p:spPr>
          <a:xfrm>
            <a:off x="4115121" y="2681091"/>
            <a:ext cx="196198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BE1F2BCF-D5E5-49DC-BAE5-81D28936DB44}"/>
              </a:ext>
            </a:extLst>
          </p:cNvPr>
          <p:cNvCxnSpPr>
            <a:cxnSpLocks/>
          </p:cNvCxnSpPr>
          <p:nvPr/>
        </p:nvCxnSpPr>
        <p:spPr>
          <a:xfrm>
            <a:off x="3569379" y="3251260"/>
            <a:ext cx="1087328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EE69B9D1-30F2-4F11-B79E-B09ED337E192}"/>
              </a:ext>
            </a:extLst>
          </p:cNvPr>
          <p:cNvCxnSpPr>
            <a:cxnSpLocks/>
          </p:cNvCxnSpPr>
          <p:nvPr/>
        </p:nvCxnSpPr>
        <p:spPr>
          <a:xfrm flipV="1">
            <a:off x="8069143" y="4035539"/>
            <a:ext cx="1648435" cy="266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1544E044-F80E-443E-B19D-D1F87FECFDD9}"/>
              </a:ext>
            </a:extLst>
          </p:cNvPr>
          <p:cNvCxnSpPr>
            <a:cxnSpLocks/>
          </p:cNvCxnSpPr>
          <p:nvPr/>
        </p:nvCxnSpPr>
        <p:spPr>
          <a:xfrm>
            <a:off x="4237344" y="4995188"/>
            <a:ext cx="568457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8585339-D73C-23A4-4C57-89048551630E}"/>
              </a:ext>
            </a:extLst>
          </p:cNvPr>
          <p:cNvCxnSpPr>
            <a:cxnSpLocks/>
          </p:cNvCxnSpPr>
          <p:nvPr/>
        </p:nvCxnSpPr>
        <p:spPr>
          <a:xfrm>
            <a:off x="4814837" y="3251260"/>
            <a:ext cx="1087328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44057E6-535D-1A0A-8B49-F604E5BEC2EA}"/>
              </a:ext>
            </a:extLst>
          </p:cNvPr>
          <p:cNvCxnSpPr>
            <a:cxnSpLocks/>
          </p:cNvCxnSpPr>
          <p:nvPr/>
        </p:nvCxnSpPr>
        <p:spPr>
          <a:xfrm flipV="1">
            <a:off x="4201955" y="3455631"/>
            <a:ext cx="3788089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C172AC9-7F45-5485-E26F-4FC6BF39CA71}"/>
              </a:ext>
            </a:extLst>
          </p:cNvPr>
          <p:cNvCxnSpPr>
            <a:cxnSpLocks/>
          </p:cNvCxnSpPr>
          <p:nvPr/>
        </p:nvCxnSpPr>
        <p:spPr>
          <a:xfrm>
            <a:off x="4115121" y="2061331"/>
            <a:ext cx="196198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6CF445C-E049-6385-BCC0-705C6297CA84}"/>
              </a:ext>
            </a:extLst>
          </p:cNvPr>
          <p:cNvCxnSpPr>
            <a:cxnSpLocks/>
          </p:cNvCxnSpPr>
          <p:nvPr/>
        </p:nvCxnSpPr>
        <p:spPr>
          <a:xfrm>
            <a:off x="6107163" y="2061331"/>
            <a:ext cx="1961980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" name="テキスト ボックス 35">
            <a:extLst>
              <a:ext uri="{FF2B5EF4-FFF2-40B4-BE49-F238E27FC236}">
                <a16:creationId xmlns:a16="http://schemas.microsoft.com/office/drawing/2014/main" id="{FD4F32A9-38B2-9AF2-C11A-42B4C014F07A}"/>
              </a:ext>
            </a:extLst>
          </p:cNvPr>
          <p:cNvSpPr txBox="1"/>
          <p:nvPr/>
        </p:nvSpPr>
        <p:spPr>
          <a:xfrm>
            <a:off x="9035606" y="1865789"/>
            <a:ext cx="3057673" cy="19133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  <a:spcBef>
                <a:spcPts val="600"/>
              </a:spcBef>
            </a:pP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Instruction</a:t>
            </a:r>
            <a:r>
              <a:rPr lang="zh-TW" sz="1400" b="1" kern="12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en-US" altLang="zh-TW" sz="1400" b="1" kern="12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研究開発項目は自由にご設定下さい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タイトル部分はそのままお使い下さい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本研究提案が全体のどこに該当するかが解るようにして下さい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企業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等との役割分担も分かるように工夫して下さい</a:t>
            </a:r>
            <a:endParaRPr lang="en-US" alt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82563" indent="-182563" algn="just">
              <a:lnSpc>
                <a:spcPts val="14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提出に当たっては、この部分は削除下さい</a:t>
            </a:r>
            <a:r>
              <a:rPr lang="en-US" sz="14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sz="14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F9B383-A39E-6B87-E010-C3996CD6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FAED-EEA5-41A4-A2FB-D2DF618836D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テキスト ボックス 35">
            <a:extLst>
              <a:ext uri="{FF2B5EF4-FFF2-40B4-BE49-F238E27FC236}">
                <a16:creationId xmlns:a16="http://schemas.microsoft.com/office/drawing/2014/main" id="{444D4668-48DC-3F6F-A679-B0D705C4DEFB}"/>
              </a:ext>
            </a:extLst>
          </p:cNvPr>
          <p:cNvSpPr txBox="1"/>
          <p:nvPr/>
        </p:nvSpPr>
        <p:spPr>
          <a:xfrm>
            <a:off x="3642274" y="5870418"/>
            <a:ext cx="6173914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lnSpc>
                <a:spcPts val="12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AMED</a:t>
            </a: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が公開している「研究マネジメントに関してのチェック項目」も参考にしてください。</a:t>
            </a:r>
            <a:r>
              <a:rPr 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</a:p>
          <a:p>
            <a:pPr marL="285750" indent="-285750" algn="just">
              <a:lnSpc>
                <a:spcPts val="12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医薬品 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https://www.amed.go.jp/koubo/iyakuhin_check.html</a:t>
            </a:r>
          </a:p>
          <a:p>
            <a:pPr marL="285750" indent="-285750" algn="just">
              <a:lnSpc>
                <a:spcPts val="12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医療機器 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https://www.amed.go.jp/koubo/medical_device_check.html</a:t>
            </a:r>
          </a:p>
          <a:p>
            <a:pPr marL="285750" indent="-285750" algn="just">
              <a:lnSpc>
                <a:spcPts val="12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ja-JP" altLang="en-US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再生医療 </a:t>
            </a:r>
            <a:r>
              <a:rPr lang="en-US" altLang="ja-JP" sz="1200" b="1" kern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https://www.amed.go.jp/koubo/saisei_check.html</a:t>
            </a:r>
            <a:endParaRPr lang="ja-JP" sz="1200" b="1" kern="100" dirty="0">
              <a:solidFill>
                <a:schemeClr val="accent6">
                  <a:lumMod val="50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6130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517</Words>
  <Application>Microsoft Office PowerPoint</Application>
  <PresentationFormat>ワイド画面</PresentationFormat>
  <Paragraphs>76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3_Office テーマ</vt:lpstr>
      <vt:lpstr>【様式 ２】 研究開発概念図 ・研究開発代表者：氏名･所属機関・部署・役職 ・研究開発課題名：●●●●●</vt:lpstr>
      <vt:lpstr>【様式 ３】 実施体制図 ・研究開発代表者：氏名･所属機関・部署・役職 ・研究開発課題名：●●●●●</vt:lpstr>
      <vt:lpstr>【様式 ４】 実用化までのロードマップ ・研究開発代表者：氏名･所属機関・部署・役職 ・研究開発課題名：●●●●●</vt:lpstr>
    </vt:vector>
  </TitlesOfParts>
  <Company>Okayama University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2024-01-12T08:44:59Z</cp:lastPrinted>
  <dcterms:created xsi:type="dcterms:W3CDTF">2024-01-09T01:57:18Z</dcterms:created>
  <dcterms:modified xsi:type="dcterms:W3CDTF">2024-05-31T02:19:10Z</dcterms:modified>
</cp:coreProperties>
</file>